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764704"/>
            <a:ext cx="11233248" cy="1432754"/>
          </a:xfrm>
          <a:prstGeom prst="rect">
            <a:avLst/>
          </a:prstGeom>
        </p:spPr>
      </p:pic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3762955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河南中考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260332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139871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本文主要介绍了宇航员在太空站如何建造房子以及如何在太空行走。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091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07670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阅读短文，从方框中选择适当的词并用其正确形式填空，使短文通顺、意思完整。每空限填一词，每词限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485835" y="1916832"/>
          <a:ext cx="11153988" cy="554736"/>
        </p:xfrm>
        <a:graphic>
          <a:graphicData uri="http://schemas.openxmlformats.org/drawingml/2006/table">
            <a:tbl>
              <a:tblPr firstRow="1" firstCol="1" bandRow="1"/>
              <a:tblGrid>
                <a:gridCol w="11153988">
                  <a:extLst>
                    <a:ext uri="{9D8B030D-6E8A-4147-A177-3AD203B41FA5}">
                      <a16:colId xmlns:a16="http://schemas.microsoft.com/office/drawing/2014/main" val="1912774657"/>
                    </a:ext>
                  </a:extLst>
                </a:gridCol>
              </a:tblGrid>
              <a:tr h="47576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sell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rock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popular 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movie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catch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5401740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96311"/>
            <a:ext cx="11485848" cy="107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heard of Bao Zheng or Bao Qingtian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Today, I’m going to tell you a story about Bao, which is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</a:t>
            </a:r>
            <a:r>
              <a:rPr lang="zh-CN" altLang="en-US" sz="26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 Chinese people.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25826" y="2933570"/>
            <a:ext cx="1316386" cy="5606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popular</a:t>
            </a:r>
            <a:endParaRPr lang="zh-CN" altLang="en-US" sz="26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46819"/>
            <a:ext cx="1148584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 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句意：今天，我要告诉你一个关于包拯的故事，这个故事在中国人中很受欢迎。根据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going to tell you a story about Bao, which is... among Chinese people.”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和备选词可知，这个有关包拯断案的故事在中国广为流传。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受欢迎的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，在句中作表语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98662" y="5963891"/>
            <a:ext cx="359265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>
                <a:solidFill>
                  <a:srgbClr val="00B0F0"/>
                </a:solidFill>
                <a:latin typeface="+mn-lt"/>
                <a:ea typeface="楷体" pitchFamily="49" charset="-122"/>
              </a:rPr>
              <a:t>近义词为 </a:t>
            </a:r>
            <a:r>
              <a:rPr lang="en-US" altLang="zh-CN" sz="2600">
                <a:solidFill>
                  <a:srgbClr val="00B0F0"/>
                </a:solidFill>
                <a:latin typeface="+mn-lt"/>
                <a:ea typeface="楷体" pitchFamily="49" charset="-122"/>
              </a:rPr>
              <a:t>well-known</a:t>
            </a:r>
            <a:r>
              <a:rPr lang="zh-CN" altLang="en-US" sz="2600">
                <a:solidFill>
                  <a:srgbClr val="00B0F0"/>
                </a:solidFill>
                <a:latin typeface="+mn-lt"/>
                <a:ea typeface="楷体" pitchFamily="49" charset="-122"/>
              </a:rPr>
              <a:t>。</a:t>
            </a:r>
            <a:endParaRPr lang="zh-CN" altLang="en-US" sz="2600">
              <a:solidFill>
                <a:srgbClr val="00B0F0"/>
              </a:solidFill>
              <a:latin typeface="+mn-ea"/>
              <a:ea typeface="+mn-ea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99" y="5939329"/>
            <a:ext cx="504056" cy="41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705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young boy made a living by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fried dough sticks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油条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market. One day he fell asleep on a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he got 100 copper coins. When he woke up, he found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coins were gone. The boy cried because the money was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pay for the medical treatment of his sick mother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00290" y="784955"/>
            <a:ext cx="8803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selling</a:t>
            </a:r>
            <a:endParaRPr lang="zh-CN" altLang="en-US" sz="2000"/>
          </a:p>
        </p:txBody>
      </p:sp>
      <p:sp>
        <p:nvSpPr>
          <p:cNvPr id="4" name="矩形 3"/>
          <p:cNvSpPr/>
          <p:nvPr/>
        </p:nvSpPr>
        <p:spPr>
          <a:xfrm>
            <a:off x="1755572" y="1291080"/>
            <a:ext cx="678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rock</a:t>
            </a:r>
            <a:endParaRPr lang="zh-CN" altLang="en-US" sz="2000"/>
          </a:p>
        </p:txBody>
      </p:sp>
      <p:sp>
        <p:nvSpPr>
          <p:cNvPr id="5" name="矩形 4"/>
          <p:cNvSpPr/>
          <p:nvPr/>
        </p:nvSpPr>
        <p:spPr>
          <a:xfrm>
            <a:off x="8875818" y="1290915"/>
            <a:ext cx="497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his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3952218" y="1747673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needed</a:t>
            </a:r>
            <a:endParaRPr lang="zh-CN" altLang="en-US" sz="200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132856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cs typeface="Times New Roman"/>
              </a:rPr>
              <a:t>2.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句意：一个小男孩靠在市场上卖油条谋生。根据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young boy made a living by... fried dough sticks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油条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market.”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和备选词可知，小男孩靠在市场上卖油条谋生。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卖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，介词后用动名词作宾语。故填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cs typeface="Times New Roman"/>
              </a:rPr>
              <a:t>3.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句意：一天，他挣到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个铜币后，在一块岩石上睡着了。根据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day he fell asleep on a...”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和备选词可知，他在一块岩石上睡着了。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岩石</a:t>
            </a:r>
            <a:r>
              <a:rPr lang="en-US" altLang="zh-CN" sz="2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修饰可数名词单数。故填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458357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cs typeface="Times New Roman"/>
              </a:rPr>
              <a:t>4.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句意：当他醒来时，他发现他的硬币不见了。根据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he woke up, he found...coins were 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gone.”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和备选词可知，他发现他的硬币不见了。此处用形容词性物主代词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作定语修饰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coins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5373216"/>
            <a:ext cx="11485848" cy="1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1800" smtClean="0">
                <a:solidFill>
                  <a:srgbClr val="00B0F0"/>
                </a:solidFill>
                <a:cs typeface="Times New Roman"/>
              </a:rPr>
              <a:t>5. </a:t>
            </a:r>
            <a:r>
              <a:rPr lang="en-US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句意：男孩哭了，因为他需要这笔钱来支付他生病的母亲的医疗费。根据</a:t>
            </a:r>
            <a:r>
              <a:rPr lang="en-US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boy cried because the money was... to pay for the medical treatment of his sick mother.”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和备选词可知，男孩需要这笔钱来支付他生病的母亲的医疗费。</a:t>
            </a:r>
            <a:r>
              <a:rPr lang="en-US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1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</a:t>
            </a:r>
            <a:r>
              <a:rPr lang="en-US" altLang="zh-CN" sz="1800" b="1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”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，在此处与</a:t>
            </a:r>
            <a:r>
              <a:rPr lang="en-US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构成被动语态，因此用过去分词形式。故填</a:t>
            </a:r>
            <a:r>
              <a:rPr lang="en-US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needed</a:t>
            </a:r>
            <a:r>
              <a:rPr lang="zh-CN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68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5403"/>
            <a:ext cx="11485848" cy="2199128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Bao happened to pass through the market. After knowing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situation, he ordered everyone in the market to put a coin into a basin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盆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filled with water. When a coin created an oil bloom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油花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water, Bao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 who dropped the coin and told everyone that he stole the boy’s coins. Bao explained, “The boy was the only one who sold oily products in the market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man’s coin was the only one that created an oil bloom in the basin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66700" y="744452"/>
            <a:ext cx="8114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about</a:t>
            </a:r>
            <a:endParaRPr lang="zh-CN" altLang="en-US" sz="2000"/>
          </a:p>
        </p:txBody>
      </p:sp>
      <p:sp>
        <p:nvSpPr>
          <p:cNvPr id="5" name="矩形 4"/>
          <p:cNvSpPr/>
          <p:nvPr/>
        </p:nvSpPr>
        <p:spPr>
          <a:xfrm>
            <a:off x="2134766" y="1557660"/>
            <a:ext cx="9252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caught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8581147" y="2023844"/>
            <a:ext cx="5982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and</a:t>
            </a:r>
            <a:endParaRPr lang="zh-CN" altLang="en-US" sz="200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795183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cs typeface="Times New Roman"/>
              </a:rPr>
              <a:t>6.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句意：了解情况后，他命令市场上的每个人把一枚硬币放进一个装满水的盆里。根据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knowing... the situation”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和备选词可知，此处表示了解了情况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about</a:t>
            </a:r>
            <a:r>
              <a:rPr lang="zh-CN" altLang="zh-CN" sz="2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35366" y="3686489"/>
            <a:ext cx="30572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00B0F0"/>
                </a:solidFill>
                <a:latin typeface="+mn-lt"/>
                <a:ea typeface="楷体" pitchFamily="49" charset="-122"/>
              </a:rPr>
              <a:t>近义短语为 </a:t>
            </a:r>
            <a:r>
              <a:rPr lang="en-US" altLang="zh-CN" sz="2000">
                <a:solidFill>
                  <a:srgbClr val="00B0F0"/>
                </a:solidFill>
                <a:latin typeface="+mn-lt"/>
                <a:ea typeface="楷体" pitchFamily="49" charset="-122"/>
              </a:rPr>
              <a:t>learn about</a:t>
            </a:r>
            <a:r>
              <a:rPr lang="zh-CN" altLang="en-US" sz="2000">
                <a:solidFill>
                  <a:srgbClr val="00B0F0"/>
                </a:solidFill>
                <a:latin typeface="+mn-lt"/>
                <a:ea typeface="楷体" pitchFamily="49" charset="-122"/>
              </a:rPr>
              <a:t>。</a:t>
            </a:r>
            <a:endParaRPr lang="zh-CN" altLang="en-US" sz="2000">
              <a:solidFill>
                <a:srgbClr val="00B0F0"/>
              </a:solidFill>
              <a:latin typeface="+mn-ea"/>
              <a:ea typeface="+mn-ea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334" y="3677863"/>
            <a:ext cx="288032" cy="23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400905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cs typeface="Times New Roman"/>
              </a:rPr>
              <a:t>7.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句意：当一枚硬币在水里起油花时，包抓住了扔硬币的人，并告诉大家是他偷了男孩的硬币。根据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“Bao... the man who dropped the coin”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和备选词可知，包拯抓住了扔硬币的人。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</a:t>
            </a:r>
            <a:r>
              <a:rPr lang="en-US" altLang="zh-CN" sz="2000" b="1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“dropped”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可知，本句时态是一般过去时，动词用过去式。故填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caught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539820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cs typeface="Times New Roman"/>
              </a:rPr>
              <a:t>8.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句意：这个男孩是唯一一个在市场上卖油制品的人，而这个男人的硬币是唯一一枚在盆里形成油花的硬币。前后两句构成并列关系，用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36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507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of the stories about Bao were made into some 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novels, operas and so on. Today Bao is still considered as one of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officials in history and is loved by Chinese people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53115" y="845339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movies</a:t>
            </a:r>
            <a:endParaRPr lang="zh-CN" altLang="en-US" sz="2300"/>
          </a:p>
        </p:txBody>
      </p:sp>
      <p:sp>
        <p:nvSpPr>
          <p:cNvPr id="4" name="矩形 3"/>
          <p:cNvSpPr/>
          <p:nvPr/>
        </p:nvSpPr>
        <p:spPr>
          <a:xfrm>
            <a:off x="6178839" y="1327375"/>
            <a:ext cx="12210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greatest</a:t>
            </a:r>
            <a:endParaRPr lang="zh-CN" altLang="en-US" sz="23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32863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cs typeface="Times New Roman"/>
              </a:rPr>
              <a:t>9. 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句意：许多关于包的故事被拍成了一些电影、小说、戏剧等。根据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of the stories about Bao were made into some... 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novels, operas and so on.”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和备选词可知，包拯的故事被拍成了一些电影、小说、戏剧等。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电影</a:t>
            </a:r>
            <a:r>
              <a:rPr lang="en-US" altLang="zh-CN" sz="2300" b="1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修饰可数名词复数。故填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384989"/>
            <a:ext cx="11485848" cy="214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cs typeface="Times New Roman"/>
              </a:rPr>
              <a:t>10. 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句意：如今，包仍然被认为是历史上最伟大的官员之一，并深受中国人的喜爱。根据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“Today Bao is still considered as one of the... officials in history”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和备选词可知，包拯仍然被认为是历史上最伟大的官员之一。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伟大的</a:t>
            </a:r>
            <a:r>
              <a:rPr lang="en-US" altLang="zh-CN" sz="2300" b="1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” 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。此处考查</a:t>
            </a:r>
            <a:r>
              <a:rPr lang="en-US" altLang="zh-CN" sz="23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＋最高级＋名词复数</a:t>
            </a:r>
            <a:r>
              <a:rPr lang="en-US" altLang="zh-CN" sz="2300" b="1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结构。故填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greatest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75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76536"/>
            <a:ext cx="11567000" cy="2540496"/>
          </a:xfrm>
          <a:prstGeom prst="rect">
            <a:avLst/>
          </a:prstGeom>
        </p:spPr>
      </p:pic>
      <p:pic>
        <p:nvPicPr>
          <p:cNvPr id="8" name="素养考向.eps" descr="id:21474873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67" y="1124744"/>
            <a:ext cx="3061288" cy="599941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9285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主要考查学生的思维品质。文章旨在培养同学们的正直向上的心理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以天下为己任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敢于向恶势力做斗争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用自己的聪明才智为社会做贡献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12188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899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2025-09-13T09:23:15Z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